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E1171-5E63-4D0A-A959-BB1016225D95}"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2EEB0-B97A-4119-BB8D-31CEF3F547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E1171-5E63-4D0A-A959-BB1016225D95}" type="datetimeFigureOut">
              <a:rPr lang="en-US" smtClean="0"/>
              <a:pPr/>
              <a:t>10/16/2013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2EEB0-B97A-4119-BB8D-31CEF3F547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ase.edu/eh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ase.edu/ehs/LabSafety/ey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ase.edu/ehs/LabSafety/coat.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ase.edu/ehs/LabSafety/glov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ase.edu/ehs/LabSafety/hood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latin typeface="Arial" pitchFamily="34" charset="0"/>
                <a:cs typeface="Arial" pitchFamily="34" charset="0"/>
              </a:rPr>
              <a:t>Lab Safety</a:t>
            </a:r>
            <a:endParaRPr lang="en-US" dirty="0">
              <a:latin typeface="Arial" pitchFamily="34" charset="0"/>
              <a:cs typeface="Arial" pitchFamily="34" charset="0"/>
            </a:endParaRPr>
          </a:p>
        </p:txBody>
      </p:sp>
      <p:sp>
        <p:nvSpPr>
          <p:cNvPr id="3" name="Subtitle 2"/>
          <p:cNvSpPr>
            <a:spLocks noGrp="1"/>
          </p:cNvSpPr>
          <p:nvPr>
            <p:ph type="subTitle" idx="1"/>
          </p:nvPr>
        </p:nvSpPr>
        <p:spPr>
          <a:xfrm>
            <a:off x="762000" y="3886200"/>
            <a:ext cx="7467600" cy="1752600"/>
          </a:xfrm>
        </p:spPr>
        <p:txBody>
          <a:bodyPr>
            <a:normAutofit/>
          </a:bodyPr>
          <a:lstStyle/>
          <a:p>
            <a:r>
              <a:rPr lang="en-US" sz="2800" dirty="0" smtClean="0">
                <a:solidFill>
                  <a:schemeClr val="tx1"/>
                </a:solidFill>
                <a:latin typeface="Arial" pitchFamily="34" charset="0"/>
                <a:cs typeface="Arial" pitchFamily="34" charset="0"/>
              </a:rPr>
              <a:t>Professor Lei Zhu’s Research Group</a:t>
            </a:r>
          </a:p>
          <a:p>
            <a:r>
              <a:rPr lang="en-US" sz="2800" dirty="0" smtClean="0">
                <a:solidFill>
                  <a:schemeClr val="tx1"/>
                </a:solidFill>
                <a:latin typeface="Arial" pitchFamily="34" charset="0"/>
                <a:cs typeface="Arial" pitchFamily="34" charset="0"/>
              </a:rPr>
              <a:t>2013.10.09</a:t>
            </a:r>
            <a:endParaRPr lang="en-US" sz="2800"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7. Emergency</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buFont typeface="Wingdings" pitchFamily="2" charset="2"/>
              <a:buChar char="v"/>
            </a:pPr>
            <a:r>
              <a:rPr lang="en-US" sz="2000" dirty="0" smtClean="0">
                <a:latin typeface="Arial" pitchFamily="34" charset="0"/>
                <a:cs typeface="Arial" pitchFamily="34" charset="0"/>
              </a:rPr>
              <a:t>Don’t panic when </a:t>
            </a:r>
            <a:r>
              <a:rPr lang="en-US" sz="2000" dirty="0" smtClean="0">
                <a:latin typeface="Arial" pitchFamily="34" charset="0"/>
                <a:cs typeface="Arial" pitchFamily="34" charset="0"/>
              </a:rPr>
              <a:t>an emergency </a:t>
            </a:r>
            <a:r>
              <a:rPr lang="en-US" sz="2000" dirty="0" smtClean="0">
                <a:latin typeface="Arial" pitchFamily="34" charset="0"/>
                <a:cs typeface="Arial" pitchFamily="34" charset="0"/>
              </a:rPr>
              <a:t>(like fire) happens. Protect yourself first.  </a:t>
            </a:r>
          </a:p>
          <a:p>
            <a:pPr>
              <a:spcBef>
                <a:spcPts val="0"/>
              </a:spcBef>
              <a:buFont typeface="Wingdings" pitchFamily="2" charset="2"/>
              <a:buChar char="v"/>
            </a:pPr>
            <a:endParaRPr lang="en-US" sz="2000" dirty="0" smtClean="0">
              <a:latin typeface="Arial" pitchFamily="34" charset="0"/>
              <a:cs typeface="Arial" pitchFamily="34" charset="0"/>
            </a:endParaRPr>
          </a:p>
          <a:p>
            <a:pPr>
              <a:spcBef>
                <a:spcPts val="0"/>
              </a:spcBef>
              <a:buFont typeface="Wingdings" pitchFamily="2" charset="2"/>
              <a:buChar char="v"/>
            </a:pPr>
            <a:r>
              <a:rPr lang="en-US" sz="2000" dirty="0" smtClean="0">
                <a:latin typeface="Arial" pitchFamily="34" charset="0"/>
                <a:cs typeface="Arial" pitchFamily="34" charset="0"/>
              </a:rPr>
              <a:t>Contact the </a:t>
            </a:r>
            <a:r>
              <a:rPr lang="en-US" sz="2000" dirty="0" smtClean="0">
                <a:latin typeface="Arial" pitchFamily="34" charset="0"/>
                <a:cs typeface="Arial" pitchFamily="34" charset="0"/>
              </a:rPr>
              <a:t>PI, </a:t>
            </a:r>
            <a:r>
              <a:rPr lang="en-US" sz="2000" dirty="0" smtClean="0">
                <a:latin typeface="Arial" pitchFamily="34" charset="0"/>
                <a:cs typeface="Arial" pitchFamily="34" charset="0"/>
              </a:rPr>
              <a:t>or the person in charge of the safety if </a:t>
            </a:r>
            <a:r>
              <a:rPr lang="en-US" sz="2000" dirty="0" smtClean="0">
                <a:latin typeface="Arial" pitchFamily="34" charset="0"/>
                <a:cs typeface="Arial" pitchFamily="34" charset="0"/>
              </a:rPr>
              <a:t>necessary (</a:t>
            </a:r>
            <a:r>
              <a:rPr lang="en-US" sz="2000" dirty="0" smtClean="0">
                <a:latin typeface="Arial" pitchFamily="34" charset="0"/>
                <a:cs typeface="Arial" pitchFamily="34" charset="0"/>
              </a:rPr>
              <a:t>their phone number should be listed on the door of the lab). </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Contact EHS 216-368-2907, or Call emergency 216-368-3333</a:t>
            </a:r>
          </a:p>
          <a:p>
            <a:pPr algn="just">
              <a:spcBef>
                <a:spcPts val="0"/>
              </a:spcBef>
              <a:buFont typeface="Wingdings" pitchFamily="2" charset="2"/>
              <a:buChar char="v"/>
            </a:pPr>
            <a:endParaRPr 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Outlines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525963"/>
          </a:xfrm>
        </p:spPr>
        <p:txBody>
          <a:bodyPr/>
          <a:lstStyle/>
          <a:p>
            <a:pPr>
              <a:buFont typeface="Wingdings" pitchFamily="2" charset="2"/>
              <a:buChar char="v"/>
            </a:pPr>
            <a:r>
              <a:rPr lang="en-US" dirty="0" smtClean="0">
                <a:latin typeface="Arial" pitchFamily="34" charset="0"/>
                <a:cs typeface="Arial" pitchFamily="34" charset="0"/>
              </a:rPr>
              <a:t>Lab Safety Training</a:t>
            </a:r>
          </a:p>
          <a:p>
            <a:pPr>
              <a:buFont typeface="Wingdings" pitchFamily="2" charset="2"/>
              <a:buChar char="v"/>
            </a:pPr>
            <a:r>
              <a:rPr lang="en-US" dirty="0" smtClean="0">
                <a:latin typeface="Arial" pitchFamily="34" charset="0"/>
                <a:cs typeface="Arial" pitchFamily="34" charset="0"/>
              </a:rPr>
              <a:t>Eye Protection</a:t>
            </a:r>
          </a:p>
          <a:p>
            <a:pPr>
              <a:buFont typeface="Wingdings" pitchFamily="2" charset="2"/>
              <a:buChar char="v"/>
            </a:pPr>
            <a:r>
              <a:rPr lang="en-US" dirty="0" smtClean="0">
                <a:latin typeface="Arial" pitchFamily="34" charset="0"/>
                <a:cs typeface="Arial" pitchFamily="34" charset="0"/>
              </a:rPr>
              <a:t>Lab Coat</a:t>
            </a:r>
          </a:p>
          <a:p>
            <a:pPr>
              <a:buFont typeface="Wingdings" pitchFamily="2" charset="2"/>
              <a:buChar char="v"/>
            </a:pPr>
            <a:r>
              <a:rPr lang="en-US" dirty="0" smtClean="0">
                <a:latin typeface="Arial" pitchFamily="34" charset="0"/>
                <a:cs typeface="Arial" pitchFamily="34" charset="0"/>
              </a:rPr>
              <a:t>Gloves</a:t>
            </a:r>
          </a:p>
          <a:p>
            <a:pPr>
              <a:buFont typeface="Wingdings" pitchFamily="2" charset="2"/>
              <a:buChar char="v"/>
            </a:pPr>
            <a:r>
              <a:rPr lang="en-US" dirty="0" smtClean="0">
                <a:latin typeface="Arial" pitchFamily="34" charset="0"/>
                <a:cs typeface="Arial" pitchFamily="34" charset="0"/>
              </a:rPr>
              <a:t>Fume Hoods</a:t>
            </a:r>
          </a:p>
          <a:p>
            <a:pPr>
              <a:buFont typeface="Wingdings" pitchFamily="2" charset="2"/>
              <a:buChar char="v"/>
            </a:pPr>
            <a:r>
              <a:rPr lang="en-US" dirty="0" smtClean="0">
                <a:latin typeface="Arial" pitchFamily="34" charset="0"/>
                <a:cs typeface="Arial" pitchFamily="34" charset="0"/>
              </a:rPr>
              <a:t>CHP, ECP</a:t>
            </a:r>
          </a:p>
          <a:p>
            <a:pPr>
              <a:buFont typeface="Wingdings" pitchFamily="2" charset="2"/>
              <a:buChar char="v"/>
            </a:pPr>
            <a:r>
              <a:rPr lang="en-US" dirty="0" smtClean="0">
                <a:latin typeface="Arial" pitchFamily="34" charset="0"/>
                <a:cs typeface="Arial" pitchFamily="34" charset="0"/>
              </a:rPr>
              <a:t>Emergency</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1. Lab Safety Training</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105400"/>
          </a:xfrm>
        </p:spPr>
        <p:txBody>
          <a:bodyPr>
            <a:normAutofit/>
          </a:bodyPr>
          <a:lstStyle/>
          <a:p>
            <a:pPr marL="347472" algn="just">
              <a:spcBef>
                <a:spcPts val="0"/>
              </a:spcBef>
              <a:buFont typeface="Wingdings" pitchFamily="2" charset="2"/>
              <a:buChar char="v"/>
            </a:pPr>
            <a:r>
              <a:rPr lang="en-US" sz="2400" b="1" dirty="0" smtClean="0">
                <a:latin typeface="Arial" pitchFamily="34" charset="0"/>
                <a:cs typeface="Arial" pitchFamily="34" charset="0"/>
              </a:rPr>
              <a:t>You can work in the lab only after you finish the lab safety training.</a:t>
            </a:r>
            <a:r>
              <a:rPr lang="en-US" sz="2000" dirty="0" smtClean="0">
                <a:latin typeface="Arial" pitchFamily="34" charset="0"/>
                <a:cs typeface="Arial" pitchFamily="34" charset="0"/>
              </a:rPr>
              <a:t> </a:t>
            </a:r>
            <a:r>
              <a:rPr lang="en-US" sz="2000" dirty="0" smtClean="0">
                <a:latin typeface="Arial" pitchFamily="34" charset="0"/>
                <a:cs typeface="Arial" pitchFamily="34" charset="0"/>
              </a:rPr>
              <a:t>Taking </a:t>
            </a:r>
            <a:r>
              <a:rPr lang="en-US" sz="2000" dirty="0" smtClean="0">
                <a:latin typeface="Arial" pitchFamily="34" charset="0"/>
                <a:cs typeface="Arial" pitchFamily="34" charset="0"/>
              </a:rPr>
              <a:t>the training </a:t>
            </a:r>
            <a:r>
              <a:rPr lang="en-US" sz="2000" dirty="0" smtClean="0">
                <a:latin typeface="Arial" pitchFamily="34" charset="0"/>
                <a:cs typeface="Arial" pitchFamily="34" charset="0"/>
              </a:rPr>
              <a:t>is </a:t>
            </a:r>
            <a:r>
              <a:rPr lang="en-US" sz="2000" dirty="0" smtClean="0">
                <a:latin typeface="Arial" pitchFamily="34" charset="0"/>
                <a:cs typeface="Arial" pitchFamily="34" charset="0"/>
              </a:rPr>
              <a:t>the first thing you </a:t>
            </a:r>
            <a:r>
              <a:rPr lang="en-US" sz="2000" dirty="0" smtClean="0">
                <a:latin typeface="Arial" pitchFamily="34" charset="0"/>
                <a:cs typeface="Arial" pitchFamily="34" charset="0"/>
              </a:rPr>
              <a:t>need to </a:t>
            </a:r>
            <a:r>
              <a:rPr lang="en-US" sz="2000" dirty="0" smtClean="0">
                <a:latin typeface="Arial" pitchFamily="34" charset="0"/>
                <a:cs typeface="Arial" pitchFamily="34" charset="0"/>
              </a:rPr>
              <a:t>do if you want to work in the lab.</a:t>
            </a:r>
          </a:p>
          <a:p>
            <a:pPr marL="347472" algn="just">
              <a:spcBef>
                <a:spcPts val="0"/>
              </a:spcBef>
              <a:buNone/>
            </a:pPr>
            <a:endParaRPr lang="en-US" sz="2000" dirty="0" smtClean="0">
              <a:latin typeface="Arial" pitchFamily="34" charset="0"/>
              <a:cs typeface="Arial" pitchFamily="34" charset="0"/>
            </a:endParaRPr>
          </a:p>
          <a:p>
            <a:pPr marL="347472" algn="just">
              <a:spcBef>
                <a:spcPts val="0"/>
              </a:spcBef>
              <a:buFont typeface="Wingdings" pitchFamily="2" charset="2"/>
              <a:buChar char="v"/>
            </a:pPr>
            <a:r>
              <a:rPr lang="en-US" sz="2000" dirty="0" smtClean="0">
                <a:latin typeface="Arial" pitchFamily="34" charset="0"/>
                <a:cs typeface="Arial" pitchFamily="34" charset="0"/>
              </a:rPr>
              <a:t>The Lab Safety Training is available </a:t>
            </a:r>
            <a:r>
              <a:rPr lang="en-US" sz="2000" dirty="0" smtClean="0">
                <a:latin typeface="Arial" pitchFamily="34" charset="0"/>
                <a:cs typeface="Arial" pitchFamily="34" charset="0"/>
              </a:rPr>
              <a:t>at</a:t>
            </a:r>
            <a:r>
              <a:rPr lang="en-US" sz="2000" dirty="0" smtClean="0">
                <a:latin typeface="Arial" pitchFamily="34" charset="0"/>
                <a:cs typeface="Arial" pitchFamily="34" charset="0"/>
              </a:rPr>
              <a:t> </a:t>
            </a:r>
            <a:r>
              <a:rPr lang="en-US" sz="2000" dirty="0" smtClean="0">
                <a:latin typeface="Arial" pitchFamily="34" charset="0"/>
                <a:cs typeface="Arial" pitchFamily="34" charset="0"/>
              </a:rPr>
              <a:t>EHS. Go to EHS or call them to schedule your training. Training is held from 2:30 to 4:30 on the second Wednesday of each month.</a:t>
            </a:r>
          </a:p>
          <a:p>
            <a:pPr marL="347472" algn="just">
              <a:spcBef>
                <a:spcPts val="0"/>
              </a:spcBef>
              <a:buNone/>
            </a:pPr>
            <a:endParaRPr lang="en-US" sz="2000" dirty="0" smtClean="0">
              <a:latin typeface="Arial" pitchFamily="34" charset="0"/>
              <a:cs typeface="Arial" pitchFamily="34" charset="0"/>
            </a:endParaRPr>
          </a:p>
          <a:p>
            <a:pPr marL="347472" algn="just">
              <a:spcBef>
                <a:spcPts val="0"/>
              </a:spcBef>
              <a:buFont typeface="Wingdings" pitchFamily="2" charset="2"/>
              <a:buChar char="v"/>
            </a:pPr>
            <a:r>
              <a:rPr lang="en-US" sz="2000" dirty="0" smtClean="0">
                <a:latin typeface="Arial" pitchFamily="34" charset="0"/>
                <a:cs typeface="Arial" pitchFamily="34" charset="0"/>
              </a:rPr>
              <a:t>You need do the retraining annually. </a:t>
            </a:r>
            <a:r>
              <a:rPr lang="en-US" sz="2000" dirty="0" smtClean="0">
                <a:latin typeface="Arial" pitchFamily="34" charset="0"/>
                <a:cs typeface="Arial" pitchFamily="34" charset="0"/>
              </a:rPr>
              <a:t>T</a:t>
            </a:r>
            <a:r>
              <a:rPr lang="en-US" sz="2000" dirty="0" smtClean="0">
                <a:latin typeface="Arial" pitchFamily="34" charset="0"/>
                <a:cs typeface="Arial" pitchFamily="34" charset="0"/>
              </a:rPr>
              <a:t>he </a:t>
            </a:r>
            <a:r>
              <a:rPr lang="en-US" sz="2000" dirty="0" smtClean="0">
                <a:latin typeface="Arial" pitchFamily="34" charset="0"/>
                <a:cs typeface="Arial" pitchFamily="34" charset="0"/>
              </a:rPr>
              <a:t>first </a:t>
            </a:r>
            <a:r>
              <a:rPr lang="en-US" sz="2000" dirty="0" smtClean="0">
                <a:latin typeface="Arial" pitchFamily="34" charset="0"/>
                <a:cs typeface="Arial" pitchFamily="34" charset="0"/>
              </a:rPr>
              <a:t>time </a:t>
            </a:r>
            <a:r>
              <a:rPr lang="en-US" sz="2000" dirty="0" smtClean="0">
                <a:latin typeface="Arial" pitchFamily="34" charset="0"/>
                <a:cs typeface="Arial" pitchFamily="34" charset="0"/>
              </a:rPr>
              <a:t>you need go to EHS personally. Afterwards, you can do the training online. EHS will send you an email for the retraining.</a:t>
            </a:r>
          </a:p>
          <a:p>
            <a:pPr marL="347472" algn="just">
              <a:spcBef>
                <a:spcPts val="0"/>
              </a:spcBef>
              <a:buNone/>
            </a:pPr>
            <a:endParaRPr lang="en-US" sz="2000" dirty="0" smtClean="0">
              <a:latin typeface="Arial" pitchFamily="34" charset="0"/>
              <a:cs typeface="Arial" pitchFamily="34" charset="0"/>
            </a:endParaRPr>
          </a:p>
          <a:p>
            <a:pPr marL="347472" algn="just">
              <a:spcBef>
                <a:spcPts val="0"/>
              </a:spcBef>
              <a:buFont typeface="Wingdings" pitchFamily="2" charset="2"/>
              <a:buChar char="v"/>
            </a:pPr>
            <a:r>
              <a:rPr lang="en-US" sz="2000" dirty="0" smtClean="0">
                <a:latin typeface="Arial" pitchFamily="34" charset="0"/>
                <a:cs typeface="Arial" pitchFamily="34" charset="0"/>
              </a:rPr>
              <a:t>You can find a lot of information </a:t>
            </a:r>
            <a:r>
              <a:rPr lang="en-US" sz="2000" dirty="0" smtClean="0">
                <a:latin typeface="Arial" pitchFamily="34" charset="0"/>
                <a:cs typeface="Arial" pitchFamily="34" charset="0"/>
              </a:rPr>
              <a:t>on the </a:t>
            </a:r>
            <a:r>
              <a:rPr lang="en-US" sz="2000" dirty="0" smtClean="0">
                <a:latin typeface="Arial" pitchFamily="34" charset="0"/>
                <a:cs typeface="Arial" pitchFamily="34" charset="0"/>
              </a:rPr>
              <a:t>EHS website.</a:t>
            </a:r>
            <a:endParaRPr lang="en-US" sz="2000" dirty="0" smtClean="0">
              <a:latin typeface="Arial" pitchFamily="34" charset="0"/>
              <a:cs typeface="Arial" pitchFamily="34" charset="0"/>
            </a:endParaRP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a:t>
            </a: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2. Eye Protection</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486400"/>
          </a:xfrm>
        </p:spPr>
        <p:txBody>
          <a:bodyPr>
            <a:normAutofit lnSpcReduction="10000"/>
          </a:bodyPr>
          <a:lstStyle/>
          <a:p>
            <a:pPr algn="just">
              <a:lnSpc>
                <a:spcPct val="110000"/>
              </a:lnSpc>
              <a:spcBef>
                <a:spcPts val="0"/>
              </a:spcBef>
              <a:buFont typeface="Wingdings" pitchFamily="2" charset="2"/>
              <a:buChar char="v"/>
            </a:pPr>
            <a:r>
              <a:rPr lang="en-US" sz="2000" dirty="0" smtClean="0">
                <a:latin typeface="Arial" pitchFamily="34" charset="0"/>
                <a:cs typeface="Arial" pitchFamily="34" charset="0"/>
              </a:rPr>
              <a:t>Eye protection is required when you work in the lab.</a:t>
            </a:r>
          </a:p>
          <a:p>
            <a:pPr algn="just">
              <a:lnSpc>
                <a:spcPct val="110000"/>
              </a:lnSpc>
              <a:spcBef>
                <a:spcPts val="0"/>
              </a:spcBef>
              <a:buNone/>
            </a:pPr>
            <a:endParaRPr lang="en-US" sz="2000" dirty="0" smtClean="0">
              <a:latin typeface="Arial" pitchFamily="34" charset="0"/>
              <a:cs typeface="Arial" pitchFamily="34" charset="0"/>
            </a:endParaRPr>
          </a:p>
          <a:p>
            <a:pPr algn="just">
              <a:lnSpc>
                <a:spcPct val="110000"/>
              </a:lnSpc>
              <a:spcBef>
                <a:spcPts val="0"/>
              </a:spcBef>
              <a:buFont typeface="Wingdings" pitchFamily="2" charset="2"/>
              <a:buChar char="v"/>
            </a:pPr>
            <a:r>
              <a:rPr lang="en-US" sz="2000" dirty="0" smtClean="0">
                <a:latin typeface="Arial" pitchFamily="34" charset="0"/>
                <a:cs typeface="Arial" pitchFamily="34" charset="0"/>
              </a:rPr>
              <a:t>There are mainly three types of eye protection: safety glasses, goggles, and face shields. </a:t>
            </a:r>
          </a:p>
          <a:p>
            <a:pPr algn="just">
              <a:buFont typeface="Wingdings" pitchFamily="2" charset="2"/>
              <a:buChar char="v"/>
            </a:pPr>
            <a:endParaRPr lang="en-US" sz="2000" dirty="0" smtClean="0">
              <a:latin typeface="Arial" pitchFamily="34" charset="0"/>
              <a:cs typeface="Arial" pitchFamily="34" charset="0"/>
            </a:endParaRPr>
          </a:p>
          <a:p>
            <a:pPr algn="just">
              <a:buFont typeface="Wingdings" pitchFamily="2" charset="2"/>
              <a:buChar char="v"/>
            </a:pPr>
            <a:r>
              <a:rPr lang="en-US" sz="2000" dirty="0" smtClean="0">
                <a:latin typeface="Arial" pitchFamily="34" charset="0"/>
                <a:cs typeface="Arial" pitchFamily="34" charset="0"/>
              </a:rPr>
              <a:t>1. Safety Glasses</a:t>
            </a:r>
          </a:p>
          <a:p>
            <a:pPr algn="just">
              <a:spcBef>
                <a:spcPts val="0"/>
              </a:spcBef>
              <a:buNone/>
            </a:pPr>
            <a:r>
              <a:rPr lang="en-US" sz="2000" dirty="0" smtClean="0">
                <a:latin typeface="Arial" pitchFamily="34" charset="0"/>
                <a:cs typeface="Arial" pitchFamily="34" charset="0"/>
              </a:rPr>
              <a:t>     -</a:t>
            </a:r>
            <a:r>
              <a:rPr lang="en-US" sz="1800" dirty="0" smtClean="0">
                <a:latin typeface="Arial" pitchFamily="34" charset="0"/>
                <a:cs typeface="Arial" pitchFamily="34" charset="0"/>
              </a:rPr>
              <a:t>Safety glasses have shatter resistant </a:t>
            </a:r>
            <a:r>
              <a:rPr lang="en-US" sz="1800" dirty="0" err="1" smtClean="0">
                <a:latin typeface="Arial" pitchFamily="34" charset="0"/>
                <a:cs typeface="Arial" pitchFamily="34" charset="0"/>
              </a:rPr>
              <a:t>lenes</a:t>
            </a:r>
            <a:r>
              <a:rPr lang="en-US" sz="1800" dirty="0" smtClean="0">
                <a:latin typeface="Arial" pitchFamily="34" charset="0"/>
                <a:cs typeface="Arial" pitchFamily="34" charset="0"/>
              </a:rPr>
              <a:t> made of materials like </a:t>
            </a:r>
            <a:r>
              <a:rPr lang="en-US" sz="1800" dirty="0" err="1" smtClean="0">
                <a:latin typeface="Arial" pitchFamily="34" charset="0"/>
                <a:cs typeface="Arial" pitchFamily="34" charset="0"/>
              </a:rPr>
              <a:t>polycabonate</a:t>
            </a:r>
            <a:r>
              <a:rPr lang="en-US" sz="1800" dirty="0" smtClean="0">
                <a:latin typeface="Arial" pitchFamily="34" charset="0"/>
                <a:cs typeface="Arial" pitchFamily="34" charset="0"/>
              </a:rPr>
              <a:t> or propionate plastic with side shields attached to the side pieces. </a:t>
            </a:r>
          </a:p>
          <a:p>
            <a:pPr algn="just">
              <a:spcBef>
                <a:spcPts val="0"/>
              </a:spcBef>
              <a:buNone/>
            </a:pPr>
            <a:r>
              <a:rPr lang="en-US" sz="1800" dirty="0" smtClean="0">
                <a:latin typeface="Arial" pitchFamily="34" charset="0"/>
                <a:cs typeface="Arial" pitchFamily="34" charset="0"/>
              </a:rPr>
              <a:t>      -Safety glasses are designed to stop large physical objects such as wood chips from injuring your eyes. They are also used to </a:t>
            </a:r>
            <a:r>
              <a:rPr lang="en-US" sz="1800" b="1" dirty="0" smtClean="0">
                <a:latin typeface="Arial" pitchFamily="34" charset="0"/>
                <a:cs typeface="Arial" pitchFamily="34" charset="0"/>
              </a:rPr>
              <a:t>provide laser light filtration to prevent reflections from the laser entering the eye</a:t>
            </a:r>
            <a:r>
              <a:rPr lang="en-US" sz="1800" dirty="0" smtClean="0">
                <a:latin typeface="Arial" pitchFamily="34" charset="0"/>
                <a:cs typeface="Arial" pitchFamily="34" charset="0"/>
              </a:rPr>
              <a:t> and causing retinal burns.</a:t>
            </a:r>
            <a:r>
              <a:rPr lang="en-US" sz="1800" b="1" dirty="0" smtClean="0">
                <a:latin typeface="Arial" pitchFamily="34" charset="0"/>
                <a:cs typeface="Arial" pitchFamily="34" charset="0"/>
              </a:rPr>
              <a:t> </a:t>
            </a:r>
            <a:r>
              <a:rPr lang="en-US" sz="1800" dirty="0" smtClean="0">
                <a:latin typeface="Arial" pitchFamily="34" charset="0"/>
                <a:cs typeface="Arial" pitchFamily="34" charset="0"/>
              </a:rPr>
              <a:t>Safety glasses provide little to </a:t>
            </a:r>
            <a:r>
              <a:rPr lang="en-US" sz="1800" b="1" dirty="0" smtClean="0">
                <a:latin typeface="Arial" pitchFamily="34" charset="0"/>
                <a:cs typeface="Arial" pitchFamily="34" charset="0"/>
              </a:rPr>
              <a:t>no protection from liquids or vapors</a:t>
            </a:r>
            <a:r>
              <a:rPr lang="en-US" sz="1800" dirty="0" smtClean="0">
                <a:latin typeface="Arial" pitchFamily="34" charset="0"/>
                <a:cs typeface="Arial" pitchFamily="34" charset="0"/>
              </a:rPr>
              <a:t>.</a:t>
            </a:r>
          </a:p>
          <a:p>
            <a:pPr algn="just">
              <a:spcBef>
                <a:spcPts val="0"/>
              </a:spcBef>
              <a:buNone/>
            </a:pPr>
            <a:endParaRPr lang="en-US" sz="18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2. Face Shield</a:t>
            </a:r>
          </a:p>
          <a:p>
            <a:pPr algn="just">
              <a:spcBef>
                <a:spcPts val="0"/>
              </a:spcBef>
              <a:buNone/>
            </a:pPr>
            <a:r>
              <a:rPr lang="en-US" sz="1800" dirty="0" smtClean="0">
                <a:latin typeface="Arial" pitchFamily="34" charset="0"/>
                <a:cs typeface="Arial" pitchFamily="34" charset="0"/>
              </a:rPr>
              <a:t>      -Face shields are designed to augment other types of eye protection and are not meant to be a stand alone form of eye protection. Face shields are used to protect your entire face with goggles on under the shield to catch any liquids that might have made it past the shield.</a:t>
            </a:r>
            <a:endParaRPr lang="en-US" sz="1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2. Eye Protection</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lgn="just">
              <a:buFont typeface="Wingdings" pitchFamily="2" charset="2"/>
              <a:buChar char="v"/>
            </a:pPr>
            <a:r>
              <a:rPr lang="en-US" sz="2000" dirty="0" smtClean="0">
                <a:latin typeface="Arial" pitchFamily="34" charset="0"/>
                <a:cs typeface="Arial" pitchFamily="34" charset="0"/>
              </a:rPr>
              <a:t>3. Goggles</a:t>
            </a:r>
          </a:p>
          <a:p>
            <a:pPr algn="just">
              <a:spcBef>
                <a:spcPts val="0"/>
              </a:spcBef>
              <a:buNone/>
            </a:pPr>
            <a:r>
              <a:rPr lang="en-US" sz="1800" dirty="0" smtClean="0">
                <a:latin typeface="Arial" pitchFamily="34" charset="0"/>
                <a:cs typeface="Arial" pitchFamily="34" charset="0"/>
              </a:rPr>
              <a:t>      -Goggles come in two different types, vented and non-vented. </a:t>
            </a:r>
          </a:p>
          <a:p>
            <a:pPr algn="just">
              <a:spcBef>
                <a:spcPts val="0"/>
              </a:spcBef>
              <a:buNone/>
            </a:pPr>
            <a:r>
              <a:rPr lang="en-US" sz="1800" dirty="0" smtClean="0">
                <a:latin typeface="Arial" pitchFamily="34" charset="0"/>
                <a:cs typeface="Arial" pitchFamily="34" charset="0"/>
              </a:rPr>
              <a:t>      -Non-vented goggles are used to protect your eyes from vapors, mists, fumes, or other eye hazards when you have to cover your eyes completely but the material hazard does not require covering of all exposed skin.</a:t>
            </a:r>
          </a:p>
          <a:p>
            <a:pPr algn="just">
              <a:spcBef>
                <a:spcPts val="0"/>
              </a:spcBef>
              <a:buNone/>
            </a:pPr>
            <a:r>
              <a:rPr lang="en-US" sz="1800" dirty="0" smtClean="0">
                <a:latin typeface="Arial" pitchFamily="34" charset="0"/>
                <a:cs typeface="Arial" pitchFamily="34" charset="0"/>
              </a:rPr>
              <a:t>      -</a:t>
            </a:r>
            <a:r>
              <a:rPr lang="en-US" sz="2000" dirty="0" smtClean="0"/>
              <a:t>Vented goggles are used where there are moderated quantities of liquids involved but no vapors or mists are involved.</a:t>
            </a:r>
            <a:endParaRPr lang="en-US" sz="2000" dirty="0" smtClean="0">
              <a:latin typeface="Arial" pitchFamily="34" charset="0"/>
              <a:cs typeface="Arial" pitchFamily="34" charset="0"/>
            </a:endParaRP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vented goggles are the most commonly used in the lab. </a:t>
            </a:r>
            <a:r>
              <a:rPr lang="en-US" sz="2000" dirty="0" smtClean="0">
                <a:latin typeface="Arial" pitchFamily="34" charset="0"/>
                <a:cs typeface="Arial" pitchFamily="34" charset="0"/>
              </a:rPr>
              <a:t>Purchase </a:t>
            </a:r>
            <a:r>
              <a:rPr lang="en-US" sz="2000" dirty="0" smtClean="0">
                <a:latin typeface="Arial" pitchFamily="34" charset="0"/>
                <a:cs typeface="Arial" pitchFamily="34" charset="0"/>
              </a:rPr>
              <a:t>your own pair and mark your name on </a:t>
            </a:r>
            <a:r>
              <a:rPr lang="en-US" sz="2000" dirty="0" smtClean="0">
                <a:latin typeface="Arial" pitchFamily="34" charset="0"/>
                <a:cs typeface="Arial" pitchFamily="34" charset="0"/>
              </a:rPr>
              <a:t>them</a:t>
            </a:r>
            <a:r>
              <a:rPr lang="en-US" sz="2000" dirty="0" smtClean="0">
                <a:latin typeface="Arial" pitchFamily="34" charset="0"/>
                <a:cs typeface="Arial" pitchFamily="34" charset="0"/>
              </a:rPr>
              <a:t>. </a:t>
            </a:r>
            <a:r>
              <a:rPr lang="en-US" sz="2000" dirty="0" smtClean="0">
                <a:latin typeface="Arial" pitchFamily="34" charset="0"/>
                <a:cs typeface="Arial" pitchFamily="34" charset="0"/>
              </a:rPr>
              <a:t>You can take a spare pair in the goggle basket near the door of lab or buy a new pair in the Fisher stock room in Chemistry Department. </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Details of the eye protection could be found here:</a:t>
            </a: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https://www.case.edu/ehs/LabSafety/eye.html</a:t>
            </a: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3. Lab Coat</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lgn="just">
              <a:buFont typeface="Wingdings" pitchFamily="2" charset="2"/>
              <a:buChar char="v"/>
            </a:pPr>
            <a:r>
              <a:rPr lang="en-US" sz="2000" b="1" dirty="0" smtClean="0">
                <a:latin typeface="Arial" pitchFamily="34" charset="0"/>
                <a:cs typeface="Arial" pitchFamily="34" charset="0"/>
              </a:rPr>
              <a:t>LABORATORY COATS MUST BE WORN WHENEVER YOU ARE IN A LABORATORY</a:t>
            </a:r>
          </a:p>
          <a:p>
            <a:pPr algn="just">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lab coat can not be worn in public area. You should take off your lab coat before you leave the lab.</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You can take a spare lab coat in the lab or buy a new one in the Fisher stock room in Chemistry Department. </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lab coat will be cleaned regularly.</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Details of the lab coat could be found here:</a:t>
            </a: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https://www.case.edu/ehs/LabSafety/coat.html</a:t>
            </a:r>
            <a:endParaRPr 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4. Gloves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lgn="just">
              <a:buFont typeface="Wingdings" pitchFamily="2" charset="2"/>
              <a:buChar char="v"/>
            </a:pPr>
            <a:r>
              <a:rPr lang="en-US" sz="2000" dirty="0" smtClean="0">
                <a:latin typeface="Arial" pitchFamily="34" charset="0"/>
                <a:cs typeface="Arial" pitchFamily="34" charset="0"/>
              </a:rPr>
              <a:t>Choose the proper gloves when you work with chemicals.</a:t>
            </a:r>
          </a:p>
          <a:p>
            <a:pPr algn="just">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gloves </a:t>
            </a:r>
            <a:r>
              <a:rPr lang="en-US" sz="2000" dirty="0" smtClean="0">
                <a:latin typeface="Arial" pitchFamily="34" charset="0"/>
                <a:cs typeface="Arial" pitchFamily="34" charset="0"/>
              </a:rPr>
              <a:t>can </a:t>
            </a:r>
            <a:r>
              <a:rPr lang="en-US" sz="2000" dirty="0" smtClean="0">
                <a:latin typeface="Arial" pitchFamily="34" charset="0"/>
                <a:cs typeface="Arial" pitchFamily="34" charset="0"/>
              </a:rPr>
              <a:t>not be worn in public </a:t>
            </a:r>
            <a:r>
              <a:rPr lang="en-US" sz="2000" dirty="0" smtClean="0">
                <a:latin typeface="Arial" pitchFamily="34" charset="0"/>
                <a:cs typeface="Arial" pitchFamily="34" charset="0"/>
              </a:rPr>
              <a:t>area. Take </a:t>
            </a:r>
            <a:r>
              <a:rPr lang="en-US" sz="2000" dirty="0" smtClean="0">
                <a:latin typeface="Arial" pitchFamily="34" charset="0"/>
                <a:cs typeface="Arial" pitchFamily="34" charset="0"/>
              </a:rPr>
              <a:t>off your gloves before you leave the lab.</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You can get the </a:t>
            </a:r>
            <a:r>
              <a:rPr lang="en-US" sz="2000" dirty="0" smtClean="0">
                <a:latin typeface="Arial" pitchFamily="34" charset="0"/>
                <a:cs typeface="Arial" pitchFamily="34" charset="0"/>
              </a:rPr>
              <a:t>commonly </a:t>
            </a:r>
            <a:r>
              <a:rPr lang="en-US" sz="2000" dirty="0" smtClean="0">
                <a:latin typeface="Arial" pitchFamily="34" charset="0"/>
                <a:cs typeface="Arial" pitchFamily="34" charset="0"/>
              </a:rPr>
              <a:t>used gloves in the Fisher stock room in Chemistry Department. </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Details of the gloves could be found here:</a:t>
            </a: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https://www.case.edu/ehs/LabSafety/glove.html</a:t>
            </a:r>
            <a:endParaRPr lang="en-US"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5. Fume Hoods</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lgn="just">
              <a:buFont typeface="Wingdings" pitchFamily="2" charset="2"/>
              <a:buChar char="v"/>
            </a:pPr>
            <a:r>
              <a:rPr lang="en-US" sz="2000" dirty="0" smtClean="0">
                <a:latin typeface="Arial" pitchFamily="34" charset="0"/>
                <a:cs typeface="Arial" pitchFamily="34" charset="0"/>
              </a:rPr>
              <a:t>Run your chemical experiment under hoods.</a:t>
            </a:r>
          </a:p>
          <a:p>
            <a:pPr algn="just">
              <a:buNone/>
            </a:pPr>
            <a:endParaRPr lang="en-US" sz="2000" dirty="0" smtClean="0">
              <a:latin typeface="Arial" pitchFamily="34" charset="0"/>
              <a:cs typeface="Arial" pitchFamily="34" charset="0"/>
            </a:endParaRPr>
          </a:p>
          <a:p>
            <a:pPr>
              <a:spcBef>
                <a:spcPts val="0"/>
              </a:spcBef>
              <a:buFont typeface="Wingdings" pitchFamily="2" charset="2"/>
              <a:buChar char="v"/>
            </a:pPr>
            <a:r>
              <a:rPr lang="en-US" sz="2000" dirty="0" smtClean="0">
                <a:latin typeface="Arial" pitchFamily="34" charset="0"/>
                <a:cs typeface="Arial" pitchFamily="34" charset="0"/>
              </a:rPr>
              <a:t>Keep chemical hood sashes closed when the hood is not in use.</a:t>
            </a: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Details of the fume hoods could be found here:</a:t>
            </a:r>
          </a:p>
          <a:p>
            <a:pPr algn="just">
              <a:spcBef>
                <a:spcPts val="0"/>
              </a:spcBef>
              <a:buNone/>
            </a:pPr>
            <a:r>
              <a:rPr lang="en-US" sz="2000" dirty="0" smtClean="0">
                <a:latin typeface="Arial" pitchFamily="34" charset="0"/>
                <a:cs typeface="Arial" pitchFamily="34" charset="0"/>
              </a:rPr>
              <a:t>     </a:t>
            </a:r>
            <a:r>
              <a:rPr lang="en-US" sz="2000" dirty="0" smtClean="0">
                <a:hlinkClick r:id="rId2"/>
              </a:rPr>
              <a:t>https://www.case.edu/ehs/LabSafety/hoods.html</a:t>
            </a:r>
            <a:endParaRPr lang="en-US"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latin typeface="Arial" pitchFamily="34" charset="0"/>
                <a:cs typeface="Arial" pitchFamily="34" charset="0"/>
              </a:rPr>
              <a:t>6. CHP and ECP</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228600" y="1371600"/>
            <a:ext cx="8686800" cy="5029200"/>
          </a:xfrm>
        </p:spPr>
        <p:txBody>
          <a:bodyPr>
            <a:normAutofit/>
          </a:bodyPr>
          <a:lstStyle/>
          <a:p>
            <a:pPr>
              <a:buFont typeface="Wingdings" pitchFamily="2" charset="2"/>
              <a:buChar char="v"/>
            </a:pPr>
            <a:r>
              <a:rPr lang="en-US" sz="2000" dirty="0" smtClean="0">
                <a:latin typeface="Arial" pitchFamily="34" charset="0"/>
                <a:cs typeface="Arial" pitchFamily="34" charset="0"/>
              </a:rPr>
              <a:t>Read the </a:t>
            </a:r>
            <a:r>
              <a:rPr lang="en-US" sz="2000" i="1" dirty="0" smtClean="0">
                <a:latin typeface="Arial" pitchFamily="34" charset="0"/>
                <a:cs typeface="Arial" pitchFamily="34" charset="0"/>
              </a:rPr>
              <a:t>Chemical Hygiene Plan </a:t>
            </a:r>
            <a:r>
              <a:rPr lang="en-US" sz="2000" dirty="0" smtClean="0">
                <a:latin typeface="Arial" pitchFamily="34" charset="0"/>
                <a:cs typeface="Arial" pitchFamily="34" charset="0"/>
              </a:rPr>
              <a:t>(CHP) and the </a:t>
            </a:r>
            <a:r>
              <a:rPr lang="en-US" sz="2000" i="1" dirty="0" smtClean="0">
                <a:latin typeface="Arial" pitchFamily="34" charset="0"/>
                <a:cs typeface="Arial" pitchFamily="34" charset="0"/>
              </a:rPr>
              <a:t>Exposure Control Plan for Biohazards </a:t>
            </a:r>
            <a:r>
              <a:rPr lang="en-US" sz="2000" dirty="0" smtClean="0">
                <a:latin typeface="Arial" pitchFamily="34" charset="0"/>
                <a:cs typeface="Arial" pitchFamily="34" charset="0"/>
              </a:rPr>
              <a:t>(ECP), get yourself trained. </a:t>
            </a:r>
          </a:p>
          <a:p>
            <a:pPr algn="just">
              <a:buNone/>
            </a:pPr>
            <a:endParaRPr lang="en-US" sz="2000" dirty="0" smtClean="0">
              <a:latin typeface="Arial" pitchFamily="34" charset="0"/>
              <a:cs typeface="Arial" pitchFamily="34" charset="0"/>
            </a:endParaRPr>
          </a:p>
          <a:p>
            <a:pPr>
              <a:spcBef>
                <a:spcPts val="0"/>
              </a:spcBef>
              <a:buFont typeface="Wingdings" pitchFamily="2" charset="2"/>
              <a:buChar char="v"/>
            </a:pPr>
            <a:r>
              <a:rPr lang="en-US" sz="2000" dirty="0" smtClean="0">
                <a:latin typeface="Arial" pitchFamily="34" charset="0"/>
                <a:cs typeface="Arial" pitchFamily="34" charset="0"/>
              </a:rPr>
              <a:t>Find the person in charge of the safety and </a:t>
            </a:r>
            <a:r>
              <a:rPr lang="en-US" sz="2000" dirty="0" smtClean="0">
                <a:latin typeface="Arial" pitchFamily="34" charset="0"/>
                <a:cs typeface="Arial" pitchFamily="34" charset="0"/>
              </a:rPr>
              <a:t>then sigh </a:t>
            </a:r>
            <a:r>
              <a:rPr lang="en-US" sz="2000" dirty="0" smtClean="0">
                <a:latin typeface="Arial" pitchFamily="34" charset="0"/>
                <a:cs typeface="Arial" pitchFamily="34" charset="0"/>
              </a:rPr>
              <a:t>the CHP </a:t>
            </a:r>
            <a:r>
              <a:rPr lang="en-US" sz="2000" dirty="0" smtClean="0">
                <a:latin typeface="Arial" pitchFamily="34" charset="0"/>
                <a:cs typeface="Arial" pitchFamily="34" charset="0"/>
              </a:rPr>
              <a:t>and ECP.</a:t>
            </a:r>
            <a:endParaRPr lang="en-US" sz="2000" dirty="0" smtClean="0">
              <a:latin typeface="Arial" pitchFamily="34" charset="0"/>
              <a:cs typeface="Arial" pitchFamily="34" charset="0"/>
            </a:endParaRPr>
          </a:p>
          <a:p>
            <a:pPr algn="just">
              <a:spcBef>
                <a:spcPts val="0"/>
              </a:spcBef>
              <a:buNone/>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paper copies of CHP and ECP should be kept in every labs.</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r>
              <a:rPr lang="en-US" sz="2000" dirty="0" smtClean="0">
                <a:latin typeface="Arial" pitchFamily="34" charset="0"/>
                <a:cs typeface="Arial" pitchFamily="34" charset="0"/>
              </a:rPr>
              <a:t>The CHP and ECP will be renewed every year.</a:t>
            </a:r>
          </a:p>
          <a:p>
            <a:pPr algn="just">
              <a:spcBef>
                <a:spcPts val="0"/>
              </a:spcBef>
              <a:buFont typeface="Wingdings" pitchFamily="2" charset="2"/>
              <a:buChar char="v"/>
            </a:pPr>
            <a:endParaRPr lang="en-US" sz="2000" dirty="0" smtClean="0">
              <a:latin typeface="Arial" pitchFamily="34" charset="0"/>
              <a:cs typeface="Arial" pitchFamily="34" charset="0"/>
            </a:endParaRPr>
          </a:p>
          <a:p>
            <a:pPr algn="just">
              <a:spcBef>
                <a:spcPts val="0"/>
              </a:spcBef>
              <a:buFont typeface="Wingdings" pitchFamily="2" charset="2"/>
              <a:buChar char="v"/>
            </a:pPr>
            <a:endParaRPr lang="en-US" sz="2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783</Words>
  <Application>Microsoft Office PowerPoint</Application>
  <PresentationFormat>On-screen Show (4:3)</PresentationFormat>
  <Paragraphs>82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Lab Safety</vt:lpstr>
      <vt:lpstr>Outlines</vt:lpstr>
      <vt:lpstr>1. Lab Safety Training</vt:lpstr>
      <vt:lpstr>2. Eye Protection</vt:lpstr>
      <vt:lpstr>2. Eye Protection</vt:lpstr>
      <vt:lpstr>3. Lab Coat</vt:lpstr>
      <vt:lpstr>4. Gloves</vt:lpstr>
      <vt:lpstr>5. Fume Hoods</vt:lpstr>
      <vt:lpstr>6. CHP and ECP</vt:lpstr>
      <vt:lpstr>7. Emergency</vt:lpstr>
    </vt:vector>
  </TitlesOfParts>
  <Company>Case Western Reserve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Aaron</dc:creator>
  <cp:lastModifiedBy>Zhongbo Zhang</cp:lastModifiedBy>
  <cp:revision>24</cp:revision>
  <dcterms:created xsi:type="dcterms:W3CDTF">2013-10-09T14:18:55Z</dcterms:created>
  <dcterms:modified xsi:type="dcterms:W3CDTF">2013-10-16T15:23:03Z</dcterms:modified>
</cp:coreProperties>
</file>